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Для перемещения страницы щёлкните мышью</a:t>
            </a: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ru-RU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ru-RU" sz="1400" spc="-1" strike="noStrike">
                <a:latin typeface="Times New Roman"/>
              </a:defRPr>
            </a:lvl1pPr>
          </a:lstStyle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ru-RU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5F3B267C-4A14-4CB2-A805-0FC56B54A70F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BF907CE-5F25-41C9-9FE3-E0C255FB647D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50ED22A-6457-44DA-BBA5-410F3B5BC2AC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46E6898-B8CA-4681-8574-91734525AA75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5BD4467-3F62-4C24-91F0-ADCED3A93A4C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B1F5B27-A43B-4B0B-8E71-3CB15BDFB2DD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C4AD06B-303A-4945-897A-DA51320584F9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8E6BFB2-8BF4-4469-AD7A-11DE2DF7ED4F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3251BDF-7A8B-4B0C-BB73-E4293C95AF22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B20CDEA-98FC-4A25-A388-B04D6084123A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BA11E15-5D46-444B-912C-578C60730718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46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7" name="Text 2"/>
          <p:cNvSpPr/>
          <p:nvPr/>
        </p:nvSpPr>
        <p:spPr>
          <a:xfrm>
            <a:off x="6319440" y="1840320"/>
            <a:ext cx="7477200" cy="24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6562"/>
              </a:lnSpc>
              <a:buNone/>
              <a:tabLst>
                <a:tab algn="l" pos="0"/>
              </a:tabLst>
            </a:pPr>
            <a:r>
              <a:rPr b="1" lang="en-US" sz="5250" spc="-157" strike="noStrike">
                <a:solidFill>
                  <a:srgbClr val="ffffff"/>
                </a:solidFill>
                <a:latin typeface="Inter"/>
                <a:ea typeface="Inter"/>
              </a:rPr>
              <a:t>"Тучные" нулевые в Российской Федерации</a:t>
            </a:r>
            <a:endParaRPr b="0" lang="ru-RU" sz="5250" spc="-1" strike="noStrike">
              <a:latin typeface="Arial"/>
            </a:endParaRPr>
          </a:p>
        </p:txBody>
      </p:sp>
      <p:sp>
        <p:nvSpPr>
          <p:cNvPr id="48" name="Text 3"/>
          <p:cNvSpPr/>
          <p:nvPr/>
        </p:nvSpPr>
        <p:spPr>
          <a:xfrm>
            <a:off x="6319440" y="4673160"/>
            <a:ext cx="747720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Добро пожаловать на нашу презентацию о "тучных" нулевых в Российской Федерации! Узнайте, как эти годы оказали влияние на политику, экономику, и потребление в стране.</a:t>
            </a:r>
            <a:endParaRPr b="0" lang="ru-RU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33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777040"/>
          </a:xfrm>
          <a:prstGeom prst="rect">
            <a:avLst/>
          </a:prstGeom>
          <a:ln w="0">
            <a:noFill/>
          </a:ln>
        </p:spPr>
      </p:pic>
      <p:sp>
        <p:nvSpPr>
          <p:cNvPr id="134" name="Text 2"/>
          <p:cNvSpPr/>
          <p:nvPr/>
        </p:nvSpPr>
        <p:spPr>
          <a:xfrm>
            <a:off x="2037960" y="4456800"/>
            <a:ext cx="444348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131" strike="noStrike">
                <a:solidFill>
                  <a:srgbClr val="ffffff"/>
                </a:solidFill>
                <a:latin typeface="Inter"/>
                <a:ea typeface="Inter"/>
              </a:rPr>
              <a:t>Заключение</a:t>
            </a:r>
            <a:endParaRPr b="0" lang="ru-RU" sz="4370" spc="-1" strike="noStrike">
              <a:latin typeface="Arial"/>
            </a:endParaRPr>
          </a:p>
        </p:txBody>
      </p:sp>
      <p:sp>
        <p:nvSpPr>
          <p:cNvPr id="135" name="Text 3"/>
          <p:cNvSpPr/>
          <p:nvPr/>
        </p:nvSpPr>
        <p:spPr>
          <a:xfrm>
            <a:off x="2037960" y="5484240"/>
            <a:ext cx="1055412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С "тучными" нулевыми Россия пережила насыщенный и противоречивый период, имевший важное значение для страны. Этот период оказал огромное влияние на экономику, политику и потребление в стране.</a:t>
            </a:r>
            <a:endParaRPr b="0" lang="ru-RU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51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52" name="Text 2"/>
          <p:cNvSpPr/>
          <p:nvPr/>
        </p:nvSpPr>
        <p:spPr>
          <a:xfrm>
            <a:off x="833040" y="2720520"/>
            <a:ext cx="747720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131" strike="noStrike">
                <a:solidFill>
                  <a:srgbClr val="ffffff"/>
                </a:solidFill>
                <a:latin typeface="Inter"/>
                <a:ea typeface="Inter"/>
              </a:rPr>
              <a:t>Определение термина "тучные" нулевые</a:t>
            </a:r>
            <a:endParaRPr b="0" lang="ru-RU" sz="4370" spc="-1" strike="noStrike">
              <a:latin typeface="Arial"/>
            </a:endParaRPr>
          </a:p>
        </p:txBody>
      </p:sp>
      <p:sp>
        <p:nvSpPr>
          <p:cNvPr id="53" name="Text 3"/>
          <p:cNvSpPr/>
          <p:nvPr/>
        </p:nvSpPr>
        <p:spPr>
          <a:xfrm>
            <a:off x="833040" y="4442760"/>
            <a:ext cx="747720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"Тучные" нулевые - это период с начала 2000-х годов до конца 2000-х годов, когда происходили значительные изменения в России после развала СССР.</a:t>
            </a:r>
            <a:endParaRPr b="0" lang="ru-RU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Text 2"/>
          <p:cNvSpPr/>
          <p:nvPr/>
        </p:nvSpPr>
        <p:spPr>
          <a:xfrm>
            <a:off x="2037960" y="1081800"/>
            <a:ext cx="948816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131" strike="noStrike">
                <a:solidFill>
                  <a:srgbClr val="ffffff"/>
                </a:solidFill>
                <a:latin typeface="Inter"/>
                <a:ea typeface="Inter"/>
              </a:rPr>
              <a:t>Примеры политиков и предприятий</a:t>
            </a:r>
            <a:endParaRPr b="0" lang="ru-RU" sz="4370" spc="-1" strike="noStrike">
              <a:latin typeface="Arial"/>
            </a:endParaRPr>
          </a:p>
        </p:txBody>
      </p:sp>
      <p:pic>
        <p:nvPicPr>
          <p:cNvPr id="57" name="Image 0" descr="preencoded.png"/>
          <p:cNvPicPr/>
          <p:nvPr/>
        </p:nvPicPr>
        <p:blipFill>
          <a:blip r:embed="rId1"/>
          <a:stretch/>
        </p:blipFill>
        <p:spPr>
          <a:xfrm>
            <a:off x="2037960" y="2220480"/>
            <a:ext cx="3295440" cy="2036520"/>
          </a:xfrm>
          <a:prstGeom prst="rect">
            <a:avLst/>
          </a:prstGeom>
          <a:ln w="0">
            <a:noFill/>
          </a:ln>
        </p:spPr>
      </p:pic>
      <p:sp>
        <p:nvSpPr>
          <p:cNvPr id="58" name="Text 3"/>
          <p:cNvSpPr/>
          <p:nvPr/>
        </p:nvSpPr>
        <p:spPr>
          <a:xfrm>
            <a:off x="2037960" y="4534920"/>
            <a:ext cx="22377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66" strike="noStrike">
                <a:solidFill>
                  <a:srgbClr val="ffffff"/>
                </a:solidFill>
                <a:latin typeface="Inter"/>
                <a:ea typeface="Inter"/>
              </a:rPr>
              <a:t>Владимир Путин</a:t>
            </a:r>
            <a:endParaRPr b="0" lang="ru-RU" sz="2190" spc="-1" strike="noStrike">
              <a:latin typeface="Arial"/>
            </a:endParaRPr>
          </a:p>
        </p:txBody>
      </p:sp>
      <p:sp>
        <p:nvSpPr>
          <p:cNvPr id="59" name="Text 4"/>
          <p:cNvSpPr/>
          <p:nvPr/>
        </p:nvSpPr>
        <p:spPr>
          <a:xfrm>
            <a:off x="2037960" y="5015520"/>
            <a:ext cx="329544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Путин, ставший президентом в 2000 году, играл важную роль в "тучных" нулевых, подняв экономику и повысив авторитет России.</a:t>
            </a:r>
            <a:endParaRPr b="0" lang="ru-RU" sz="1750" spc="-1" strike="noStrike">
              <a:latin typeface="Arial"/>
            </a:endParaRPr>
          </a:p>
        </p:txBody>
      </p:sp>
      <p:pic>
        <p:nvPicPr>
          <p:cNvPr id="60" name="Image 1" descr="preencoded.png"/>
          <p:cNvPicPr/>
          <p:nvPr/>
        </p:nvPicPr>
        <p:blipFill>
          <a:blip r:embed="rId2"/>
          <a:stretch/>
        </p:blipFill>
        <p:spPr>
          <a:xfrm>
            <a:off x="5667120" y="2220480"/>
            <a:ext cx="3295800" cy="2036520"/>
          </a:xfrm>
          <a:prstGeom prst="rect">
            <a:avLst/>
          </a:prstGeom>
          <a:ln w="0">
            <a:noFill/>
          </a:ln>
        </p:spPr>
      </p:pic>
      <p:sp>
        <p:nvSpPr>
          <p:cNvPr id="61" name="Text 5"/>
          <p:cNvSpPr/>
          <p:nvPr/>
        </p:nvSpPr>
        <p:spPr>
          <a:xfrm>
            <a:off x="5667120" y="453492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66" strike="noStrike">
                <a:solidFill>
                  <a:srgbClr val="ffffff"/>
                </a:solidFill>
                <a:latin typeface="Inter"/>
                <a:ea typeface="Inter"/>
              </a:rPr>
              <a:t>Газпром</a:t>
            </a:r>
            <a:endParaRPr b="0" lang="ru-RU" sz="2190" spc="-1" strike="noStrike">
              <a:latin typeface="Arial"/>
            </a:endParaRPr>
          </a:p>
        </p:txBody>
      </p:sp>
      <p:sp>
        <p:nvSpPr>
          <p:cNvPr id="62" name="Text 6"/>
          <p:cNvSpPr/>
          <p:nvPr/>
        </p:nvSpPr>
        <p:spPr>
          <a:xfrm>
            <a:off x="5667120" y="5015520"/>
            <a:ext cx="3295800" cy="213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Газпром, крупнейшая российская компания, сыграла важную роль в "тучных" нулевых, укрепив экономическую позицию России.</a:t>
            </a:r>
            <a:endParaRPr b="0" lang="ru-RU" sz="1750" spc="-1" strike="noStrike">
              <a:latin typeface="Arial"/>
            </a:endParaRPr>
          </a:p>
        </p:txBody>
      </p:sp>
      <p:pic>
        <p:nvPicPr>
          <p:cNvPr id="63" name="Image 2" descr="preencoded.png"/>
          <p:cNvPicPr/>
          <p:nvPr/>
        </p:nvPicPr>
        <p:blipFill>
          <a:blip r:embed="rId3"/>
          <a:stretch/>
        </p:blipFill>
        <p:spPr>
          <a:xfrm>
            <a:off x="9296280" y="2220480"/>
            <a:ext cx="3295800" cy="2036520"/>
          </a:xfrm>
          <a:prstGeom prst="rect">
            <a:avLst/>
          </a:prstGeom>
          <a:ln w="0">
            <a:noFill/>
          </a:ln>
        </p:spPr>
      </p:pic>
      <p:sp>
        <p:nvSpPr>
          <p:cNvPr id="64" name="Text 7"/>
          <p:cNvSpPr/>
          <p:nvPr/>
        </p:nvSpPr>
        <p:spPr>
          <a:xfrm>
            <a:off x="9296280" y="4534920"/>
            <a:ext cx="32958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1" lang="en-US" sz="2190" spc="-66" strike="noStrike">
                <a:solidFill>
                  <a:srgbClr val="ffffff"/>
                </a:solidFill>
                <a:latin typeface="Inter"/>
                <a:ea typeface="Inter"/>
              </a:rPr>
              <a:t>Владивостокский морской торговый порт</a:t>
            </a:r>
            <a:endParaRPr b="0" lang="ru-RU" sz="2190" spc="-1" strike="noStrike">
              <a:latin typeface="Arial"/>
            </a:endParaRPr>
          </a:p>
        </p:txBody>
      </p:sp>
      <p:sp>
        <p:nvSpPr>
          <p:cNvPr id="65" name="Text 8"/>
          <p:cNvSpPr/>
          <p:nvPr/>
        </p:nvSpPr>
        <p:spPr>
          <a:xfrm>
            <a:off x="9296280" y="5760000"/>
            <a:ext cx="3295800" cy="177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Этот порт стал ключевым элементом развития Восточной России, привлекая инвестиции и стимулируя экономику региона.</a:t>
            </a:r>
            <a:endParaRPr b="0" lang="ru-RU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Shape 1"/>
          <p:cNvSpPr/>
          <p:nvPr/>
        </p:nvSpPr>
        <p:spPr>
          <a:xfrm>
            <a:off x="0" y="0"/>
            <a:ext cx="14630040" cy="8230320"/>
          </a:xfrm>
          <a:prstGeom prst="rect">
            <a:avLst/>
          </a:prstGeom>
          <a:solidFill>
            <a:srgbClr val="272525"/>
          </a:solidFill>
          <a:ln w="13454">
            <a:solidFill>
              <a:srgbClr val="5651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68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702160"/>
          </a:xfrm>
          <a:prstGeom prst="rect">
            <a:avLst/>
          </a:prstGeom>
          <a:ln w="0">
            <a:noFill/>
          </a:ln>
        </p:spPr>
      </p:pic>
      <p:sp>
        <p:nvSpPr>
          <p:cNvPr id="69" name="Text 2"/>
          <p:cNvSpPr/>
          <p:nvPr/>
        </p:nvSpPr>
        <p:spPr>
          <a:xfrm>
            <a:off x="2180520" y="3296880"/>
            <a:ext cx="8687880" cy="67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321"/>
              </a:lnSpc>
              <a:buNone/>
              <a:tabLst>
                <a:tab algn="l" pos="0"/>
              </a:tabLst>
            </a:pPr>
            <a:r>
              <a:rPr b="1" lang="en-US" sz="4250" spc="-128" strike="noStrike">
                <a:solidFill>
                  <a:srgbClr val="ffffff"/>
                </a:solidFill>
                <a:latin typeface="Inter"/>
                <a:ea typeface="Inter"/>
              </a:rPr>
              <a:t>Тенденции потребления в России</a:t>
            </a:r>
            <a:endParaRPr b="0" lang="ru-RU" sz="4250" spc="-1" strike="noStrike">
              <a:latin typeface="Arial"/>
            </a:endParaRPr>
          </a:p>
        </p:txBody>
      </p:sp>
      <p:sp>
        <p:nvSpPr>
          <p:cNvPr id="70" name="Shape 3"/>
          <p:cNvSpPr/>
          <p:nvPr/>
        </p:nvSpPr>
        <p:spPr>
          <a:xfrm>
            <a:off x="2180520" y="4296600"/>
            <a:ext cx="3278520" cy="3623400"/>
          </a:xfrm>
          <a:prstGeom prst="roundRect">
            <a:avLst>
              <a:gd name="adj" fmla="val 2967"/>
            </a:avLst>
          </a:prstGeom>
          <a:solidFill>
            <a:srgbClr val="110080"/>
          </a:solidFill>
          <a:ln w="13454">
            <a:solidFill>
              <a:srgbClr val="140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Text 4"/>
          <p:cNvSpPr/>
          <p:nvPr/>
        </p:nvSpPr>
        <p:spPr>
          <a:xfrm>
            <a:off x="2410200" y="4526280"/>
            <a:ext cx="2819520" cy="67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59"/>
              </a:lnSpc>
              <a:buNone/>
              <a:tabLst>
                <a:tab algn="l" pos="0"/>
              </a:tabLst>
            </a:pPr>
            <a:r>
              <a:rPr b="1" lang="en-US" sz="2130" spc="-66" strike="noStrike">
                <a:solidFill>
                  <a:srgbClr val="e5e0df"/>
                </a:solidFill>
                <a:latin typeface="Inter"/>
                <a:ea typeface="Inter"/>
              </a:rPr>
              <a:t>Рост среднего уровня жизни</a:t>
            </a:r>
            <a:endParaRPr b="0" lang="ru-RU" sz="2130" spc="-1" strike="noStrike">
              <a:latin typeface="Arial"/>
            </a:endParaRPr>
          </a:p>
        </p:txBody>
      </p:sp>
      <p:sp>
        <p:nvSpPr>
          <p:cNvPr id="72" name="Text 5"/>
          <p:cNvSpPr/>
          <p:nvPr/>
        </p:nvSpPr>
        <p:spPr>
          <a:xfrm>
            <a:off x="2410200" y="5331600"/>
            <a:ext cx="2819520" cy="172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24"/>
              </a:lnSpc>
              <a:buNone/>
              <a:tabLst>
                <a:tab algn="l" pos="0"/>
              </a:tabLst>
            </a:pPr>
            <a:r>
              <a:rPr b="0" lang="en-US" sz="1700" spc="-35" strike="noStrike">
                <a:solidFill>
                  <a:srgbClr val="e5e0df"/>
                </a:solidFill>
                <a:latin typeface="Inter"/>
                <a:ea typeface="Inter"/>
              </a:rPr>
              <a:t>За "тучные" нулевые, средний уровень жизни в России вырос благодаря повышению доходов населения.</a:t>
            </a:r>
            <a:endParaRPr b="0" lang="ru-RU" sz="1700" spc="-1" strike="noStrike">
              <a:latin typeface="Arial"/>
            </a:endParaRPr>
          </a:p>
        </p:txBody>
      </p:sp>
      <p:sp>
        <p:nvSpPr>
          <p:cNvPr id="73" name="Shape 6"/>
          <p:cNvSpPr/>
          <p:nvPr/>
        </p:nvSpPr>
        <p:spPr>
          <a:xfrm>
            <a:off x="5675760" y="4296600"/>
            <a:ext cx="3278520" cy="3623400"/>
          </a:xfrm>
          <a:prstGeom prst="roundRect">
            <a:avLst>
              <a:gd name="adj" fmla="val 2967"/>
            </a:avLst>
          </a:prstGeom>
          <a:solidFill>
            <a:srgbClr val="110080"/>
          </a:solidFill>
          <a:ln w="13454">
            <a:solidFill>
              <a:srgbClr val="140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Text 7"/>
          <p:cNvSpPr/>
          <p:nvPr/>
        </p:nvSpPr>
        <p:spPr>
          <a:xfrm>
            <a:off x="5905440" y="4526280"/>
            <a:ext cx="2819520" cy="67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59"/>
              </a:lnSpc>
              <a:buNone/>
              <a:tabLst>
                <a:tab algn="l" pos="0"/>
              </a:tabLst>
            </a:pPr>
            <a:r>
              <a:rPr b="1" lang="en-US" sz="2130" spc="-66" strike="noStrike">
                <a:solidFill>
                  <a:srgbClr val="e5e0df"/>
                </a:solidFill>
                <a:latin typeface="Inter"/>
                <a:ea typeface="Inter"/>
              </a:rPr>
              <a:t>Развитие розничной торговли</a:t>
            </a:r>
            <a:endParaRPr b="0" lang="ru-RU" sz="2130" spc="-1" strike="noStrike">
              <a:latin typeface="Arial"/>
            </a:endParaRPr>
          </a:p>
        </p:txBody>
      </p:sp>
      <p:sp>
        <p:nvSpPr>
          <p:cNvPr id="75" name="Text 8"/>
          <p:cNvSpPr/>
          <p:nvPr/>
        </p:nvSpPr>
        <p:spPr>
          <a:xfrm>
            <a:off x="5905440" y="5331600"/>
            <a:ext cx="2819520" cy="207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24"/>
              </a:lnSpc>
              <a:buNone/>
              <a:tabLst>
                <a:tab algn="l" pos="0"/>
              </a:tabLst>
            </a:pPr>
            <a:r>
              <a:rPr b="0" lang="en-US" sz="1700" spc="-35" strike="noStrike">
                <a:solidFill>
                  <a:srgbClr val="e5e0df"/>
                </a:solidFill>
                <a:latin typeface="Inter"/>
                <a:ea typeface="Inter"/>
              </a:rPr>
              <a:t>Этот период также отмечен значительным ростом розничной торговли, обогащая жизнь россиян большим выбором товаров и услуг.</a:t>
            </a:r>
            <a:endParaRPr b="0" lang="ru-RU" sz="1700" spc="-1" strike="noStrike">
              <a:latin typeface="Arial"/>
            </a:endParaRPr>
          </a:p>
        </p:txBody>
      </p:sp>
      <p:sp>
        <p:nvSpPr>
          <p:cNvPr id="76" name="Shape 9"/>
          <p:cNvSpPr/>
          <p:nvPr/>
        </p:nvSpPr>
        <p:spPr>
          <a:xfrm>
            <a:off x="9170640" y="4296600"/>
            <a:ext cx="3278520" cy="3623400"/>
          </a:xfrm>
          <a:prstGeom prst="roundRect">
            <a:avLst>
              <a:gd name="adj" fmla="val 2967"/>
            </a:avLst>
          </a:prstGeom>
          <a:solidFill>
            <a:srgbClr val="110080"/>
          </a:solidFill>
          <a:ln w="13454">
            <a:solidFill>
              <a:srgbClr val="140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Text 10"/>
          <p:cNvSpPr/>
          <p:nvPr/>
        </p:nvSpPr>
        <p:spPr>
          <a:xfrm>
            <a:off x="9400320" y="4526280"/>
            <a:ext cx="2819520" cy="67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659"/>
              </a:lnSpc>
              <a:buNone/>
              <a:tabLst>
                <a:tab algn="l" pos="0"/>
              </a:tabLst>
            </a:pPr>
            <a:r>
              <a:rPr b="1" lang="en-US" sz="2130" spc="-66" strike="noStrike">
                <a:solidFill>
                  <a:srgbClr val="e5e0df"/>
                </a:solidFill>
                <a:latin typeface="Inter"/>
                <a:ea typeface="Inter"/>
              </a:rPr>
              <a:t>Популярность внешнего облика</a:t>
            </a:r>
            <a:endParaRPr b="0" lang="ru-RU" sz="2130" spc="-1" strike="noStrike">
              <a:latin typeface="Arial"/>
            </a:endParaRPr>
          </a:p>
        </p:txBody>
      </p:sp>
      <p:sp>
        <p:nvSpPr>
          <p:cNvPr id="78" name="Text 11"/>
          <p:cNvSpPr/>
          <p:nvPr/>
        </p:nvSpPr>
        <p:spPr>
          <a:xfrm>
            <a:off x="9400320" y="5331600"/>
            <a:ext cx="2819520" cy="172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24"/>
              </a:lnSpc>
              <a:buNone/>
              <a:tabLst>
                <a:tab algn="l" pos="0"/>
              </a:tabLst>
            </a:pPr>
            <a:r>
              <a:rPr b="0" lang="en-US" sz="1700" spc="-35" strike="noStrike">
                <a:solidFill>
                  <a:srgbClr val="e5e0df"/>
                </a:solidFill>
                <a:latin typeface="Inter"/>
                <a:ea typeface="Inter"/>
              </a:rPr>
              <a:t>Россияне начали обращать больше внимания на свой внешний облик, увеличивая потребление одежды и косметики.</a:t>
            </a:r>
            <a:endParaRPr b="0" lang="ru-RU" sz="17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525"/>
          </a:solidFill>
          <a:ln w="12740">
            <a:solidFill>
              <a:srgbClr val="5651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8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561400"/>
          </a:xfrm>
          <a:prstGeom prst="rect">
            <a:avLst/>
          </a:prstGeom>
          <a:ln w="0">
            <a:noFill/>
          </a:ln>
        </p:spPr>
      </p:pic>
      <p:sp>
        <p:nvSpPr>
          <p:cNvPr id="82" name="Text 2"/>
          <p:cNvSpPr/>
          <p:nvPr/>
        </p:nvSpPr>
        <p:spPr>
          <a:xfrm>
            <a:off x="2448000" y="3125160"/>
            <a:ext cx="9733680" cy="128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043"/>
              </a:lnSpc>
              <a:buNone/>
              <a:tabLst>
                <a:tab algn="l" pos="0"/>
              </a:tabLst>
            </a:pPr>
            <a:r>
              <a:rPr b="1" lang="en-US" sz="4030" spc="-123" strike="noStrike">
                <a:solidFill>
                  <a:srgbClr val="ffffff"/>
                </a:solidFill>
                <a:latin typeface="Inter"/>
                <a:ea typeface="Inter"/>
              </a:rPr>
              <a:t>Влияние "тучных" нулевых на экономику</a:t>
            </a:r>
            <a:endParaRPr b="0" lang="ru-RU" sz="4030" spc="-1" strike="noStrike">
              <a:latin typeface="Arial"/>
            </a:endParaRPr>
          </a:p>
        </p:txBody>
      </p:sp>
      <p:sp>
        <p:nvSpPr>
          <p:cNvPr id="83" name="Shape 3"/>
          <p:cNvSpPr/>
          <p:nvPr/>
        </p:nvSpPr>
        <p:spPr>
          <a:xfrm>
            <a:off x="2448000" y="4873320"/>
            <a:ext cx="460800" cy="460800"/>
          </a:xfrm>
          <a:prstGeom prst="roundRect">
            <a:avLst>
              <a:gd name="adj" fmla="val 20004"/>
            </a:avLst>
          </a:prstGeom>
          <a:solidFill>
            <a:srgbClr val="110080"/>
          </a:solidFill>
          <a:ln w="12740">
            <a:solidFill>
              <a:srgbClr val="140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Text 4"/>
          <p:cNvSpPr/>
          <p:nvPr/>
        </p:nvSpPr>
        <p:spPr>
          <a:xfrm>
            <a:off x="2606760" y="4911480"/>
            <a:ext cx="142920" cy="38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027"/>
              </a:lnSpc>
              <a:buNone/>
              <a:tabLst>
                <a:tab algn="l" pos="0"/>
              </a:tabLst>
            </a:pPr>
            <a:r>
              <a:rPr b="1" lang="en-US" sz="2420" spc="-75" strike="noStrike">
                <a:solidFill>
                  <a:srgbClr val="e5e0df"/>
                </a:solidFill>
                <a:latin typeface="Inter"/>
                <a:ea typeface="Inter"/>
              </a:rPr>
              <a:t>1</a:t>
            </a:r>
            <a:endParaRPr b="0" lang="ru-RU" sz="2420" spc="-1" strike="noStrike">
              <a:latin typeface="Arial"/>
            </a:endParaRPr>
          </a:p>
        </p:txBody>
      </p:sp>
      <p:sp>
        <p:nvSpPr>
          <p:cNvPr id="85" name="Text 5"/>
          <p:cNvSpPr/>
          <p:nvPr/>
        </p:nvSpPr>
        <p:spPr>
          <a:xfrm>
            <a:off x="3114000" y="4943520"/>
            <a:ext cx="2049120" cy="32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520"/>
              </a:lnSpc>
              <a:buNone/>
              <a:tabLst>
                <a:tab algn="l" pos="0"/>
              </a:tabLst>
            </a:pPr>
            <a:r>
              <a:rPr b="1" lang="en-US" sz="2020" spc="-63" strike="noStrike">
                <a:solidFill>
                  <a:srgbClr val="e5e0df"/>
                </a:solidFill>
                <a:latin typeface="Inter"/>
                <a:ea typeface="Inter"/>
              </a:rPr>
              <a:t>Рост ВВП</a:t>
            </a:r>
            <a:endParaRPr b="0" lang="ru-RU" sz="2020" spc="-1" strike="noStrike">
              <a:latin typeface="Arial"/>
            </a:endParaRPr>
          </a:p>
        </p:txBody>
      </p:sp>
      <p:sp>
        <p:nvSpPr>
          <p:cNvPr id="86" name="Text 6"/>
          <p:cNvSpPr/>
          <p:nvPr/>
        </p:nvSpPr>
        <p:spPr>
          <a:xfrm>
            <a:off x="3114000" y="5386680"/>
            <a:ext cx="2441880" cy="196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582"/>
              </a:lnSpc>
              <a:buNone/>
              <a:tabLst>
                <a:tab algn="l" pos="0"/>
              </a:tabLst>
            </a:pPr>
            <a:r>
              <a:rPr b="0" lang="en-US" sz="1620" spc="-32" strike="noStrike">
                <a:solidFill>
                  <a:srgbClr val="e5e0df"/>
                </a:solidFill>
                <a:latin typeface="Inter"/>
                <a:ea typeface="Inter"/>
              </a:rPr>
              <a:t>Экономика России испытала значительный рост ВВП во время "тучных" нулевых, став одной из крупнейших в мире.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87" name="Shape 7"/>
          <p:cNvSpPr/>
          <p:nvPr/>
        </p:nvSpPr>
        <p:spPr>
          <a:xfrm>
            <a:off x="5761080" y="4873320"/>
            <a:ext cx="460800" cy="460800"/>
          </a:xfrm>
          <a:prstGeom prst="roundRect">
            <a:avLst>
              <a:gd name="adj" fmla="val 20004"/>
            </a:avLst>
          </a:prstGeom>
          <a:solidFill>
            <a:srgbClr val="110080"/>
          </a:solidFill>
          <a:ln w="12740">
            <a:solidFill>
              <a:srgbClr val="140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Text 8"/>
          <p:cNvSpPr/>
          <p:nvPr/>
        </p:nvSpPr>
        <p:spPr>
          <a:xfrm>
            <a:off x="5900760" y="4911480"/>
            <a:ext cx="181080" cy="38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027"/>
              </a:lnSpc>
              <a:buNone/>
              <a:tabLst>
                <a:tab algn="l" pos="0"/>
              </a:tabLst>
            </a:pPr>
            <a:r>
              <a:rPr b="1" lang="en-US" sz="2420" spc="-75" strike="noStrike">
                <a:solidFill>
                  <a:srgbClr val="e5e0df"/>
                </a:solidFill>
                <a:latin typeface="Inter"/>
                <a:ea typeface="Inter"/>
              </a:rPr>
              <a:t>2</a:t>
            </a:r>
            <a:endParaRPr b="0" lang="ru-RU" sz="2420" spc="-1" strike="noStrike">
              <a:latin typeface="Arial"/>
            </a:endParaRPr>
          </a:p>
        </p:txBody>
      </p:sp>
      <p:sp>
        <p:nvSpPr>
          <p:cNvPr id="89" name="Text 9"/>
          <p:cNvSpPr/>
          <p:nvPr/>
        </p:nvSpPr>
        <p:spPr>
          <a:xfrm>
            <a:off x="6427080" y="4943520"/>
            <a:ext cx="2441880" cy="64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520"/>
              </a:lnSpc>
              <a:buNone/>
              <a:tabLst>
                <a:tab algn="l" pos="0"/>
              </a:tabLst>
            </a:pPr>
            <a:r>
              <a:rPr b="1" lang="en-US" sz="2020" spc="-63" strike="noStrike">
                <a:solidFill>
                  <a:srgbClr val="e5e0df"/>
                </a:solidFill>
                <a:latin typeface="Inter"/>
                <a:ea typeface="Inter"/>
              </a:rPr>
              <a:t>Укрепление валюты</a:t>
            </a:r>
            <a:endParaRPr b="0" lang="ru-RU" sz="2020" spc="-1" strike="noStrike">
              <a:latin typeface="Arial"/>
            </a:endParaRPr>
          </a:p>
        </p:txBody>
      </p:sp>
      <p:sp>
        <p:nvSpPr>
          <p:cNvPr id="90" name="Text 10"/>
          <p:cNvSpPr/>
          <p:nvPr/>
        </p:nvSpPr>
        <p:spPr>
          <a:xfrm>
            <a:off x="6427080" y="5707080"/>
            <a:ext cx="2441880" cy="131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582"/>
              </a:lnSpc>
              <a:buNone/>
              <a:tabLst>
                <a:tab algn="l" pos="0"/>
              </a:tabLst>
            </a:pPr>
            <a:r>
              <a:rPr b="0" lang="en-US" sz="1620" spc="-32" strike="noStrike">
                <a:solidFill>
                  <a:srgbClr val="e5e0df"/>
                </a:solidFill>
                <a:latin typeface="Inter"/>
                <a:ea typeface="Inter"/>
              </a:rPr>
              <a:t>Благодаря укреплению экономики, российская валюта, рубль, также стала более стабильной.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91" name="Shape 11"/>
          <p:cNvSpPr/>
          <p:nvPr/>
        </p:nvSpPr>
        <p:spPr>
          <a:xfrm>
            <a:off x="9074160" y="4873320"/>
            <a:ext cx="460800" cy="460800"/>
          </a:xfrm>
          <a:prstGeom prst="roundRect">
            <a:avLst>
              <a:gd name="adj" fmla="val 20004"/>
            </a:avLst>
          </a:prstGeom>
          <a:solidFill>
            <a:srgbClr val="110080"/>
          </a:solidFill>
          <a:ln w="12740">
            <a:solidFill>
              <a:srgbClr val="140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Text 12"/>
          <p:cNvSpPr/>
          <p:nvPr/>
        </p:nvSpPr>
        <p:spPr>
          <a:xfrm>
            <a:off x="9210240" y="4911480"/>
            <a:ext cx="188640" cy="38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3027"/>
              </a:lnSpc>
              <a:buNone/>
              <a:tabLst>
                <a:tab algn="l" pos="0"/>
              </a:tabLst>
            </a:pPr>
            <a:r>
              <a:rPr b="1" lang="en-US" sz="2420" spc="-75" strike="noStrike">
                <a:solidFill>
                  <a:srgbClr val="e5e0df"/>
                </a:solidFill>
                <a:latin typeface="Inter"/>
                <a:ea typeface="Inter"/>
              </a:rPr>
              <a:t>3</a:t>
            </a:r>
            <a:endParaRPr b="0" lang="ru-RU" sz="2420" spc="-1" strike="noStrike">
              <a:latin typeface="Arial"/>
            </a:endParaRPr>
          </a:p>
        </p:txBody>
      </p:sp>
      <p:sp>
        <p:nvSpPr>
          <p:cNvPr id="93" name="Text 13"/>
          <p:cNvSpPr/>
          <p:nvPr/>
        </p:nvSpPr>
        <p:spPr>
          <a:xfrm>
            <a:off x="9740160" y="4943520"/>
            <a:ext cx="2441880" cy="960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520"/>
              </a:lnSpc>
              <a:buNone/>
              <a:tabLst>
                <a:tab algn="l" pos="0"/>
              </a:tabLst>
            </a:pPr>
            <a:r>
              <a:rPr b="1" lang="en-US" sz="2020" spc="-63" strike="noStrike">
                <a:solidFill>
                  <a:srgbClr val="e5e0df"/>
                </a:solidFill>
                <a:latin typeface="Inter"/>
                <a:ea typeface="Inter"/>
              </a:rPr>
              <a:t>Привлечение иностранных инвестиций</a:t>
            </a:r>
            <a:endParaRPr b="0" lang="ru-RU" sz="2020" spc="-1" strike="noStrike">
              <a:latin typeface="Arial"/>
            </a:endParaRPr>
          </a:p>
        </p:txBody>
      </p:sp>
      <p:sp>
        <p:nvSpPr>
          <p:cNvPr id="94" name="Text 14"/>
          <p:cNvSpPr/>
          <p:nvPr/>
        </p:nvSpPr>
        <p:spPr>
          <a:xfrm>
            <a:off x="9740160" y="6027480"/>
            <a:ext cx="2441880" cy="16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582"/>
              </a:lnSpc>
              <a:buNone/>
              <a:tabLst>
                <a:tab algn="l" pos="0"/>
              </a:tabLst>
            </a:pPr>
            <a:r>
              <a:rPr b="0" lang="en-US" sz="1620" spc="-32" strike="noStrike">
                <a:solidFill>
                  <a:srgbClr val="e5e0df"/>
                </a:solidFill>
                <a:latin typeface="Inter"/>
                <a:ea typeface="Inter"/>
              </a:rPr>
              <a:t>Успешное развитие России в "тучные" нулевые привлекло множество иностранных инвесторов.</a:t>
            </a:r>
            <a:endParaRPr b="0" lang="ru-RU" sz="16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777040"/>
          </a:xfrm>
          <a:prstGeom prst="rect">
            <a:avLst/>
          </a:prstGeom>
          <a:ln w="0">
            <a:noFill/>
          </a:ln>
        </p:spPr>
      </p:pic>
      <p:sp>
        <p:nvSpPr>
          <p:cNvPr id="98" name="Text 2"/>
          <p:cNvSpPr/>
          <p:nvPr/>
        </p:nvSpPr>
        <p:spPr>
          <a:xfrm>
            <a:off x="2037960" y="4287240"/>
            <a:ext cx="1055412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131" strike="noStrike">
                <a:solidFill>
                  <a:srgbClr val="ffffff"/>
                </a:solidFill>
                <a:latin typeface="Inter"/>
                <a:ea typeface="Inter"/>
              </a:rPr>
              <a:t>Сравнение ситуации в России с другими странами</a:t>
            </a:r>
            <a:endParaRPr b="0" lang="ru-RU" sz="4370" spc="-1" strike="noStrike">
              <a:latin typeface="Arial"/>
            </a:endParaRPr>
          </a:p>
        </p:txBody>
      </p:sp>
      <p:sp>
        <p:nvSpPr>
          <p:cNvPr id="99" name="Text 3"/>
          <p:cNvSpPr/>
          <p:nvPr/>
        </p:nvSpPr>
        <p:spPr>
          <a:xfrm>
            <a:off x="2037960" y="6009120"/>
            <a:ext cx="1055412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Сравнивая Россию с другими странами, "тучные" нулевые в Российской Федерации были уникальным периодом, отличаясь своими экономическими и политическими особенностями.</a:t>
            </a:r>
            <a:endParaRPr b="0" lang="ru-RU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525"/>
          </a:solidFill>
          <a:ln w="13573">
            <a:solidFill>
              <a:srgbClr val="5651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Text 2"/>
          <p:cNvSpPr/>
          <p:nvPr/>
        </p:nvSpPr>
        <p:spPr>
          <a:xfrm>
            <a:off x="2143440" y="600840"/>
            <a:ext cx="10343160" cy="136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357"/>
              </a:lnSpc>
              <a:buNone/>
              <a:tabLst>
                <a:tab algn="l" pos="0"/>
              </a:tabLst>
            </a:pPr>
            <a:r>
              <a:rPr b="1" lang="en-US" sz="4290" spc="-131" strike="noStrike">
                <a:solidFill>
                  <a:srgbClr val="ffffff"/>
                </a:solidFill>
                <a:latin typeface="Inter"/>
                <a:ea typeface="Inter"/>
              </a:rPr>
              <a:t>Влияние бандитов и бандитизма в "тучных" нулевых для России</a:t>
            </a:r>
            <a:endParaRPr b="0" lang="ru-RU" sz="4290" spc="-1" strike="noStrike">
              <a:latin typeface="Arial"/>
            </a:endParaRPr>
          </a:p>
        </p:txBody>
      </p:sp>
      <p:pic>
        <p:nvPicPr>
          <p:cNvPr id="103" name="Image 0" descr="preencoded.png"/>
          <p:cNvPicPr/>
          <p:nvPr/>
        </p:nvPicPr>
        <p:blipFill>
          <a:blip r:embed="rId1"/>
          <a:stretch/>
        </p:blipFill>
        <p:spPr>
          <a:xfrm>
            <a:off x="2143440" y="2396880"/>
            <a:ext cx="5007960" cy="3094920"/>
          </a:xfrm>
          <a:prstGeom prst="rect">
            <a:avLst/>
          </a:prstGeom>
          <a:ln w="0">
            <a:noFill/>
          </a:ln>
        </p:spPr>
      </p:pic>
      <p:sp>
        <p:nvSpPr>
          <p:cNvPr id="104" name="Text 3"/>
          <p:cNvSpPr/>
          <p:nvPr/>
        </p:nvSpPr>
        <p:spPr>
          <a:xfrm>
            <a:off x="2143440" y="5764680"/>
            <a:ext cx="21772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679"/>
              </a:lnSpc>
              <a:buNone/>
              <a:tabLst>
                <a:tab algn="l" pos="0"/>
              </a:tabLst>
            </a:pPr>
            <a:r>
              <a:rPr b="1" lang="en-US" sz="2150" spc="-66" strike="noStrike">
                <a:solidFill>
                  <a:srgbClr val="ffffff"/>
                </a:solidFill>
                <a:latin typeface="Inter"/>
                <a:ea typeface="Inter"/>
              </a:rPr>
              <a:t>Бандит</a:t>
            </a:r>
            <a:endParaRPr b="0" lang="ru-RU" sz="2150" spc="-1" strike="noStrike">
              <a:latin typeface="Arial"/>
            </a:endParaRPr>
          </a:p>
        </p:txBody>
      </p:sp>
      <p:sp>
        <p:nvSpPr>
          <p:cNvPr id="105" name="Text 4"/>
          <p:cNvSpPr/>
          <p:nvPr/>
        </p:nvSpPr>
        <p:spPr>
          <a:xfrm>
            <a:off x="2143440" y="6235200"/>
            <a:ext cx="5007960" cy="104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44"/>
              </a:lnSpc>
              <a:buNone/>
              <a:tabLst>
                <a:tab algn="l" pos="0"/>
              </a:tabLst>
            </a:pPr>
            <a:r>
              <a:rPr b="0" lang="en-US" sz="1710" spc="-35" strike="noStrike">
                <a:solidFill>
                  <a:srgbClr val="e5e0df"/>
                </a:solidFill>
                <a:latin typeface="Inter"/>
                <a:ea typeface="Inter"/>
              </a:rPr>
              <a:t>Бандиты и криминал сыграли отрицательную роль, создавая нестабильность и угрозу безопасности в России.</a:t>
            </a:r>
            <a:endParaRPr b="0" lang="ru-RU" sz="1710" spc="-1" strike="noStrike">
              <a:latin typeface="Arial"/>
            </a:endParaRPr>
          </a:p>
        </p:txBody>
      </p:sp>
      <p:pic>
        <p:nvPicPr>
          <p:cNvPr id="106" name="Image 1" descr="preencoded.png"/>
          <p:cNvPicPr/>
          <p:nvPr/>
        </p:nvPicPr>
        <p:blipFill>
          <a:blip r:embed="rId2"/>
          <a:stretch/>
        </p:blipFill>
        <p:spPr>
          <a:xfrm>
            <a:off x="7478280" y="2396880"/>
            <a:ext cx="5008320" cy="3095280"/>
          </a:xfrm>
          <a:prstGeom prst="rect">
            <a:avLst/>
          </a:prstGeom>
          <a:ln w="0">
            <a:noFill/>
          </a:ln>
        </p:spPr>
      </p:pic>
      <p:sp>
        <p:nvSpPr>
          <p:cNvPr id="107" name="Text 5"/>
          <p:cNvSpPr/>
          <p:nvPr/>
        </p:nvSpPr>
        <p:spPr>
          <a:xfrm>
            <a:off x="7478280" y="5764680"/>
            <a:ext cx="2177280" cy="33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679"/>
              </a:lnSpc>
              <a:buNone/>
              <a:tabLst>
                <a:tab algn="l" pos="0"/>
              </a:tabLst>
            </a:pPr>
            <a:r>
              <a:rPr b="1" lang="en-US" sz="2150" spc="-66" strike="noStrike">
                <a:solidFill>
                  <a:srgbClr val="ffffff"/>
                </a:solidFill>
                <a:latin typeface="Inter"/>
                <a:ea typeface="Inter"/>
              </a:rPr>
              <a:t>Взятки</a:t>
            </a:r>
            <a:endParaRPr b="0" lang="ru-RU" sz="2150" spc="-1" strike="noStrike">
              <a:latin typeface="Arial"/>
            </a:endParaRPr>
          </a:p>
        </p:txBody>
      </p:sp>
      <p:sp>
        <p:nvSpPr>
          <p:cNvPr id="108" name="Text 6"/>
          <p:cNvSpPr/>
          <p:nvPr/>
        </p:nvSpPr>
        <p:spPr>
          <a:xfrm>
            <a:off x="7478280" y="6235560"/>
            <a:ext cx="5008320" cy="139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44"/>
              </a:lnSpc>
              <a:buNone/>
              <a:tabLst>
                <a:tab algn="l" pos="0"/>
              </a:tabLst>
            </a:pPr>
            <a:r>
              <a:rPr b="0" lang="en-US" sz="1710" spc="-35" strike="noStrike">
                <a:solidFill>
                  <a:srgbClr val="e5e0df"/>
                </a:solidFill>
                <a:latin typeface="Inter"/>
                <a:ea typeface="Inter"/>
              </a:rPr>
              <a:t>Взяточничество и коррупция были распространены в стране, подрывая доверие к властям и снижая эффективность государственных служб.</a:t>
            </a:r>
            <a:endParaRPr b="0" lang="ru-RU" sz="171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Text 2"/>
          <p:cNvSpPr/>
          <p:nvPr/>
        </p:nvSpPr>
        <p:spPr>
          <a:xfrm>
            <a:off x="2045880" y="1440000"/>
            <a:ext cx="1055412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131" strike="noStrike">
                <a:solidFill>
                  <a:srgbClr val="ffffff"/>
                </a:solidFill>
                <a:latin typeface="Inter"/>
                <a:ea typeface="Inter"/>
              </a:rPr>
              <a:t>Положительные и отрицательные стороны "тучных" нулевых для России</a:t>
            </a:r>
            <a:endParaRPr b="0" lang="ru-RU" sz="4370" spc="-1" strike="noStrike">
              <a:latin typeface="Arial"/>
            </a:endParaRPr>
          </a:p>
        </p:txBody>
      </p:sp>
      <p:sp>
        <p:nvSpPr>
          <p:cNvPr id="112" name="Shape 3"/>
          <p:cNvSpPr/>
          <p:nvPr/>
        </p:nvSpPr>
        <p:spPr>
          <a:xfrm>
            <a:off x="2037960" y="3743280"/>
            <a:ext cx="10554120" cy="2575800"/>
          </a:xfrm>
          <a:prstGeom prst="roundRect">
            <a:avLst>
              <a:gd name="adj" fmla="val 3882"/>
            </a:avLst>
          </a:prstGeom>
          <a:noFill/>
          <a:ln w="13811">
            <a:solidFill>
              <a:srgbClr val="ffffff">
                <a:alpha val="2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Shape 4"/>
          <p:cNvSpPr/>
          <p:nvPr/>
        </p:nvSpPr>
        <p:spPr>
          <a:xfrm>
            <a:off x="2051640" y="3756960"/>
            <a:ext cx="10526400" cy="63684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Text 5"/>
          <p:cNvSpPr/>
          <p:nvPr/>
        </p:nvSpPr>
        <p:spPr>
          <a:xfrm>
            <a:off x="2274120" y="3898080"/>
            <a:ext cx="481500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Положительные стороны</a:t>
            </a:r>
            <a:endParaRPr b="0" lang="ru-RU" sz="1750" spc="-1" strike="noStrike">
              <a:latin typeface="Arial"/>
            </a:endParaRPr>
          </a:p>
        </p:txBody>
      </p:sp>
      <p:sp>
        <p:nvSpPr>
          <p:cNvPr id="115" name="Text 6"/>
          <p:cNvSpPr/>
          <p:nvPr/>
        </p:nvSpPr>
        <p:spPr>
          <a:xfrm>
            <a:off x="7541280" y="3898080"/>
            <a:ext cx="481500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Отрицательные стороны</a:t>
            </a:r>
            <a:endParaRPr b="0" lang="ru-RU" sz="1750" spc="-1" strike="noStrike">
              <a:latin typeface="Arial"/>
            </a:endParaRPr>
          </a:p>
        </p:txBody>
      </p:sp>
      <p:sp>
        <p:nvSpPr>
          <p:cNvPr id="116" name="Shape 7"/>
          <p:cNvSpPr/>
          <p:nvPr/>
        </p:nvSpPr>
        <p:spPr>
          <a:xfrm>
            <a:off x="2051640" y="4394160"/>
            <a:ext cx="10526400" cy="63684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Text 8"/>
          <p:cNvSpPr/>
          <p:nvPr/>
        </p:nvSpPr>
        <p:spPr>
          <a:xfrm>
            <a:off x="2274120" y="4534920"/>
            <a:ext cx="481500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Экономический рост</a:t>
            </a:r>
            <a:endParaRPr b="0" lang="ru-RU" sz="1750" spc="-1" strike="noStrike">
              <a:latin typeface="Arial"/>
            </a:endParaRPr>
          </a:p>
        </p:txBody>
      </p:sp>
      <p:sp>
        <p:nvSpPr>
          <p:cNvPr id="118" name="Text 9"/>
          <p:cNvSpPr/>
          <p:nvPr/>
        </p:nvSpPr>
        <p:spPr>
          <a:xfrm>
            <a:off x="7541280" y="4534920"/>
            <a:ext cx="481500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Коррупция</a:t>
            </a:r>
            <a:endParaRPr b="0" lang="ru-RU" sz="1750" spc="-1" strike="noStrike">
              <a:latin typeface="Arial"/>
            </a:endParaRPr>
          </a:p>
        </p:txBody>
      </p:sp>
      <p:sp>
        <p:nvSpPr>
          <p:cNvPr id="119" name="Shape 10"/>
          <p:cNvSpPr/>
          <p:nvPr/>
        </p:nvSpPr>
        <p:spPr>
          <a:xfrm>
            <a:off x="2051640" y="5031360"/>
            <a:ext cx="10526400" cy="63684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Text 11"/>
          <p:cNvSpPr/>
          <p:nvPr/>
        </p:nvSpPr>
        <p:spPr>
          <a:xfrm>
            <a:off x="2274120" y="5172120"/>
            <a:ext cx="481500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Укрепление позиции России в мире</a:t>
            </a:r>
            <a:endParaRPr b="0" lang="ru-RU" sz="1750" spc="-1" strike="noStrike">
              <a:latin typeface="Arial"/>
            </a:endParaRPr>
          </a:p>
        </p:txBody>
      </p:sp>
      <p:sp>
        <p:nvSpPr>
          <p:cNvPr id="121" name="Text 12"/>
          <p:cNvSpPr/>
          <p:nvPr/>
        </p:nvSpPr>
        <p:spPr>
          <a:xfrm>
            <a:off x="7541280" y="5172120"/>
            <a:ext cx="481500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Бандитизм</a:t>
            </a:r>
            <a:endParaRPr b="0" lang="ru-RU" sz="1750" spc="-1" strike="noStrike">
              <a:latin typeface="Arial"/>
            </a:endParaRPr>
          </a:p>
        </p:txBody>
      </p:sp>
      <p:sp>
        <p:nvSpPr>
          <p:cNvPr id="122" name="Shape 13"/>
          <p:cNvSpPr/>
          <p:nvPr/>
        </p:nvSpPr>
        <p:spPr>
          <a:xfrm>
            <a:off x="2051640" y="5668560"/>
            <a:ext cx="10526400" cy="63684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Text 14"/>
          <p:cNvSpPr/>
          <p:nvPr/>
        </p:nvSpPr>
        <p:spPr>
          <a:xfrm>
            <a:off x="2274120" y="5809320"/>
            <a:ext cx="481500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Рост среднего уровня жизни</a:t>
            </a:r>
            <a:endParaRPr b="0" lang="ru-RU" sz="1750" spc="-1" strike="noStrike">
              <a:latin typeface="Arial"/>
            </a:endParaRPr>
          </a:p>
        </p:txBody>
      </p:sp>
      <p:sp>
        <p:nvSpPr>
          <p:cNvPr id="124" name="Text 15"/>
          <p:cNvSpPr/>
          <p:nvPr/>
        </p:nvSpPr>
        <p:spPr>
          <a:xfrm>
            <a:off x="7541280" y="5809320"/>
            <a:ext cx="481500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Нестабильность</a:t>
            </a:r>
            <a:endParaRPr b="0" lang="ru-RU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c0c0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27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28" name="Shape 2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272525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Text 3"/>
          <p:cNvSpPr/>
          <p:nvPr/>
        </p:nvSpPr>
        <p:spPr>
          <a:xfrm>
            <a:off x="2037960" y="2898360"/>
            <a:ext cx="10554120" cy="138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1" lang="en-US" sz="4370" spc="-131" strike="noStrike">
                <a:solidFill>
                  <a:srgbClr val="ffffff"/>
                </a:solidFill>
                <a:latin typeface="Inter"/>
                <a:ea typeface="Inter"/>
              </a:rPr>
              <a:t>Долгосрочные последствия "тучных" нулевых для России</a:t>
            </a:r>
            <a:endParaRPr b="0" lang="ru-RU" sz="4370" spc="-1" strike="noStrike">
              <a:latin typeface="Arial"/>
            </a:endParaRPr>
          </a:p>
        </p:txBody>
      </p:sp>
      <p:sp>
        <p:nvSpPr>
          <p:cNvPr id="130" name="Text 4"/>
          <p:cNvSpPr/>
          <p:nvPr/>
        </p:nvSpPr>
        <p:spPr>
          <a:xfrm>
            <a:off x="2037960" y="4620240"/>
            <a:ext cx="1055412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35" strike="noStrike">
                <a:solidFill>
                  <a:srgbClr val="e5e0df"/>
                </a:solidFill>
                <a:latin typeface="Inter"/>
                <a:ea typeface="Inter"/>
              </a:rPr>
              <a:t>Долгосрочные последствия "тучных" нулевых для Российской Федерации еще оцениваются. Этот период сформировал многочисленные вызовы и возможности для страны.</a:t>
            </a:r>
            <a:endParaRPr b="0" lang="ru-RU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LibreOffice/7.3.7.2$Linux_X86_64 LibreOffice_project/30$Build-2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2023-12-17T06:52:42Z</dcterms:created>
  <dc:creator>PptxGenJS</dc:creator>
  <dc:description/>
  <dc:language>ru-RU</dc:language>
  <cp:lastModifiedBy/>
  <dcterms:modified xsi:type="dcterms:W3CDTF">2023-12-17T09:55:15Z</dcterms:modified>
  <cp:revision>3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10</vt:i4>
  </property>
  <property fmtid="{D5CDD505-2E9C-101B-9397-08002B2CF9AE}" pid="3" name="PresentationFormat">
    <vt:lpwstr>On-screen Show (16:9)</vt:lpwstr>
  </property>
  <property fmtid="{D5CDD505-2E9C-101B-9397-08002B2CF9AE}" pid="4" name="Slides">
    <vt:i4>10</vt:i4>
  </property>
</Properties>
</file>